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70" r:id="rId6"/>
    <p:sldId id="271" r:id="rId7"/>
    <p:sldId id="272" r:id="rId8"/>
    <p:sldId id="274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5" r:id="rId18"/>
    <p:sldId id="276" r:id="rId19"/>
    <p:sldId id="277" r:id="rId20"/>
    <p:sldId id="278" r:id="rId21"/>
    <p:sldId id="279" r:id="rId22"/>
    <p:sldId id="283" r:id="rId23"/>
    <p:sldId id="280" r:id="rId24"/>
    <p:sldId id="281" r:id="rId25"/>
    <p:sldId id="282" r:id="rId26"/>
    <p:sldId id="290" r:id="rId27"/>
    <p:sldId id="292" r:id="rId28"/>
    <p:sldId id="291" r:id="rId29"/>
    <p:sldId id="293" r:id="rId30"/>
    <p:sldId id="294" r:id="rId31"/>
    <p:sldId id="296" r:id="rId32"/>
    <p:sldId id="285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ln w="25400">
          <a:solidFill>
            <a:schemeClr val="accent1"/>
          </a:solidFill>
        </a:ln>
        <a:effectLst>
          <a:outerShdw blurRad="50800" dist="38100" sx="132000" sy="132000" algn="l" rotWithShape="0">
            <a:prstClr val="black">
              <a:alpha val="75000"/>
            </a:prstClr>
          </a:outerShdw>
        </a:effectLst>
      </c:spPr>
    </c:floor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1.506591337099812E-2"/>
                  <c:y val="-0.31007751937984818"/>
                </c:manualLayout>
              </c:layout>
              <c:showVal val="1"/>
            </c:dLbl>
            <c:dLbl>
              <c:idx val="1"/>
              <c:layout>
                <c:manualLayout>
                  <c:x val="1.0043942247332131E-2"/>
                  <c:y val="-0.20930232558139636"/>
                </c:manualLayout>
              </c:layout>
              <c:showVal val="1"/>
            </c:dLbl>
            <c:dLbl>
              <c:idx val="2"/>
              <c:layout>
                <c:manualLayout>
                  <c:x val="7.5329566854990936E-3"/>
                  <c:y val="-0.42635658914728913"/>
                </c:manualLayout>
              </c:layout>
              <c:showVal val="1"/>
            </c:dLbl>
            <c:dLbl>
              <c:idx val="3"/>
              <c:layout>
                <c:manualLayout>
                  <c:x val="1.0043942247332131E-2"/>
                  <c:y val="-0.27906976744186174"/>
                </c:manualLayout>
              </c:layout>
              <c:showVal val="1"/>
            </c:dLbl>
            <c:dLbl>
              <c:idx val="4"/>
              <c:layout>
                <c:manualLayout>
                  <c:x val="7.5329566854991951E-3"/>
                  <c:y val="-0.27906976744186185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102.5</c:v>
                </c:pt>
                <c:pt idx="1">
                  <c:v>100.1</c:v>
                </c:pt>
                <c:pt idx="2">
                  <c:v>105.1</c:v>
                </c:pt>
                <c:pt idx="3">
                  <c:v>101.6</c:v>
                </c:pt>
                <c:pt idx="4">
                  <c:v>101.7</c:v>
                </c:pt>
              </c:numCache>
            </c:numRef>
          </c:val>
        </c:ser>
        <c:shape val="cylinder"/>
        <c:axId val="67155456"/>
        <c:axId val="67156992"/>
        <c:axId val="0"/>
      </c:bar3DChart>
      <c:catAx>
        <c:axId val="67155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Bookman Old Style" pitchFamily="18" charset="0"/>
              </a:defRPr>
            </a:pPr>
            <a:endParaRPr lang="ru-RU"/>
          </a:p>
        </c:txPr>
        <c:crossAx val="67156992"/>
        <c:crosses val="autoZero"/>
        <c:auto val="1"/>
        <c:lblAlgn val="ctr"/>
        <c:lblOffset val="100"/>
      </c:catAx>
      <c:valAx>
        <c:axId val="67156992"/>
        <c:scaling>
          <c:orientation val="minMax"/>
        </c:scaling>
        <c:delete val="1"/>
        <c:axPos val="l"/>
        <c:numFmt formatCode="General" sourceLinked="1"/>
        <c:tickLblPos val="none"/>
        <c:crossAx val="67155456"/>
        <c:crosses val="autoZero"/>
        <c:crossBetween val="between"/>
      </c:valAx>
      <c:spPr>
        <a:ln>
          <a:noFill/>
        </a:ln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ln w="28575">
          <a:solidFill>
            <a:schemeClr val="accent1"/>
          </a:solidFill>
        </a:ln>
      </c:spPr>
    </c:floor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8.3333333333333367E-3"/>
                  <c:y val="-0.43055555555555558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0.3425925925925926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0.3564814814814826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-0.3611111111111111"/>
                </c:manualLayout>
              </c:layout>
              <c:showVal val="1"/>
            </c:dLbl>
            <c:dLbl>
              <c:idx val="4"/>
              <c:layout>
                <c:manualLayout>
                  <c:x val="8.3333333333332673E-3"/>
                  <c:y val="-0.36111111111111116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75000"/>
                      </a:schemeClr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123.3</c:v>
                </c:pt>
                <c:pt idx="1">
                  <c:v>93.169999999999987</c:v>
                </c:pt>
                <c:pt idx="2">
                  <c:v>103.48</c:v>
                </c:pt>
                <c:pt idx="3">
                  <c:v>103.02</c:v>
                </c:pt>
                <c:pt idx="4">
                  <c:v>103.71000000000002</c:v>
                </c:pt>
              </c:numCache>
            </c:numRef>
          </c:val>
        </c:ser>
        <c:shape val="cylinder"/>
        <c:axId val="67211648"/>
        <c:axId val="67213184"/>
        <c:axId val="0"/>
      </c:bar3DChart>
      <c:catAx>
        <c:axId val="67211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defRPr>
            </a:pPr>
            <a:endParaRPr lang="ru-RU"/>
          </a:p>
        </c:txPr>
        <c:crossAx val="67213184"/>
        <c:crosses val="autoZero"/>
        <c:auto val="1"/>
        <c:lblAlgn val="ctr"/>
        <c:lblOffset val="100"/>
      </c:catAx>
      <c:valAx>
        <c:axId val="67213184"/>
        <c:scaling>
          <c:orientation val="minMax"/>
        </c:scaling>
        <c:delete val="1"/>
        <c:axPos val="l"/>
        <c:numFmt formatCode="General" sourceLinked="1"/>
        <c:tickLblPos val="none"/>
        <c:crossAx val="6721164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3.1205673758865408E-2"/>
          <c:y val="3.9963669391462307E-2"/>
          <c:w val="0.95279566649913905"/>
          <c:h val="0.86902214879815776"/>
        </c:manualLayout>
      </c:layout>
      <c:bar3DChart>
        <c:barDir val="col"/>
        <c:grouping val="standard"/>
        <c:ser>
          <c:idx val="0"/>
          <c:order val="0"/>
          <c:tx>
            <c:strRef>
              <c:f>Лист2!$A$3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150.80000000000001</c:v>
                </c:pt>
                <c:pt idx="1">
                  <c:v>83.990000000000023</c:v>
                </c:pt>
                <c:pt idx="2">
                  <c:v>105.29</c:v>
                </c:pt>
                <c:pt idx="3">
                  <c:v>104.28</c:v>
                </c:pt>
                <c:pt idx="4">
                  <c:v>105.35</c:v>
                </c:pt>
              </c:numCache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животноводство</c:v>
                </c:pt>
              </c:strCache>
            </c:strRef>
          </c:tx>
          <c:dLbls>
            <c:dLbl>
              <c:idx val="0"/>
              <c:layout>
                <c:manualLayout>
                  <c:x val="1.9381240912181921E-2"/>
                  <c:y val="-5.4117650066752383E-3"/>
                </c:manualLayout>
              </c:layout>
              <c:showVal val="1"/>
            </c:dLbl>
            <c:dLbl>
              <c:idx val="1"/>
              <c:layout>
                <c:manualLayout>
                  <c:x val="5.8143722736545824E-3"/>
                  <c:y val="-1.8941177523363342E-2"/>
                </c:manualLayout>
              </c:layout>
              <c:showVal val="1"/>
            </c:dLbl>
            <c:dLbl>
              <c:idx val="2"/>
              <c:layout>
                <c:manualLayout>
                  <c:x val="1.9381240912181921E-2"/>
                  <c:y val="-8.1176475100128327E-3"/>
                </c:manualLayout>
              </c:layout>
              <c:showVal val="1"/>
            </c:dLbl>
            <c:dLbl>
              <c:idx val="3"/>
              <c:layout>
                <c:manualLayout>
                  <c:x val="2.3257489094618212E-2"/>
                  <c:y val="-1.082353001335050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Лист2!$B$4:$F$4</c:f>
              <c:numCache>
                <c:formatCode>General</c:formatCode>
                <c:ptCount val="5"/>
                <c:pt idx="0">
                  <c:v>95.4</c:v>
                </c:pt>
                <c:pt idx="1">
                  <c:v>107.96000000000002</c:v>
                </c:pt>
                <c:pt idx="2">
                  <c:v>101.23</c:v>
                </c:pt>
                <c:pt idx="3">
                  <c:v>101.38</c:v>
                </c:pt>
                <c:pt idx="4">
                  <c:v>101.52</c:v>
                </c:pt>
              </c:numCache>
            </c:numRef>
          </c:val>
        </c:ser>
        <c:shape val="cylinder"/>
        <c:axId val="77872512"/>
        <c:axId val="77878400"/>
        <c:axId val="41321792"/>
      </c:bar3DChart>
      <c:catAx>
        <c:axId val="77872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defRPr>
            </a:pPr>
            <a:endParaRPr lang="ru-RU"/>
          </a:p>
        </c:txPr>
        <c:crossAx val="77878400"/>
        <c:crosses val="autoZero"/>
        <c:auto val="1"/>
        <c:lblAlgn val="ctr"/>
        <c:lblOffset val="100"/>
      </c:catAx>
      <c:valAx>
        <c:axId val="77878400"/>
        <c:scaling>
          <c:orientation val="minMax"/>
        </c:scaling>
        <c:delete val="1"/>
        <c:axPos val="l"/>
        <c:numFmt formatCode="General" sourceLinked="1"/>
        <c:tickLblPos val="none"/>
        <c:crossAx val="77872512"/>
        <c:crosses val="autoZero"/>
        <c:crossBetween val="between"/>
      </c:valAx>
      <c:serAx>
        <c:axId val="41321792"/>
        <c:scaling>
          <c:orientation val="minMax"/>
        </c:scaling>
        <c:delete val="1"/>
        <c:axPos val="b"/>
        <c:tickLblPos val="none"/>
        <c:crossAx val="77878400"/>
        <c:crosses val="autoZero"/>
      </c:serAx>
    </c:plotArea>
    <c:legend>
      <c:legendPos val="r"/>
      <c:layout>
        <c:manualLayout>
          <c:xMode val="edge"/>
          <c:yMode val="edge"/>
          <c:x val="0.19344976341625172"/>
          <c:y val="0.86581285815033981"/>
          <c:w val="0.60816500013622854"/>
          <c:h val="0.13139264948829626"/>
        </c:manualLayout>
      </c:layout>
      <c:txPr>
        <a:bodyPr/>
        <a:lstStyle/>
        <a:p>
          <a:pPr>
            <a:defRPr sz="1200" b="0">
              <a:latin typeface="Bookman Old Style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7315980406907481E-2"/>
          <c:y val="2.978542545869961E-2"/>
          <c:w val="0.90250463914940571"/>
          <c:h val="0.76751150595743856"/>
        </c:manualLayout>
      </c:layout>
      <c:bar3DChart>
        <c:barDir val="col"/>
        <c:grouping val="clustered"/>
        <c:ser>
          <c:idx val="0"/>
          <c:order val="0"/>
          <c:tx>
            <c:strRef>
              <c:f>Лист3!$A$4</c:f>
              <c:strCache>
                <c:ptCount val="1"/>
                <c:pt idx="0">
                  <c:v>молоко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Лист3!$B$4:$F$4</c:f>
              <c:numCache>
                <c:formatCode>General</c:formatCode>
                <c:ptCount val="5"/>
                <c:pt idx="0">
                  <c:v>11082</c:v>
                </c:pt>
                <c:pt idx="1">
                  <c:v>11088</c:v>
                </c:pt>
                <c:pt idx="2">
                  <c:v>11225</c:v>
                </c:pt>
                <c:pt idx="3">
                  <c:v>11326</c:v>
                </c:pt>
                <c:pt idx="4">
                  <c:v>11592</c:v>
                </c:pt>
              </c:numCache>
            </c:numRef>
          </c:val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скот и птица на убой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Лист3!$B$5:$F$5</c:f>
              <c:numCache>
                <c:formatCode>General</c:formatCode>
                <c:ptCount val="5"/>
                <c:pt idx="0">
                  <c:v>3922</c:v>
                </c:pt>
                <c:pt idx="1">
                  <c:v>4491</c:v>
                </c:pt>
                <c:pt idx="2">
                  <c:v>4546</c:v>
                </c:pt>
                <c:pt idx="3">
                  <c:v>4597</c:v>
                </c:pt>
                <c:pt idx="4">
                  <c:v>4645</c:v>
                </c:pt>
              </c:numCache>
            </c:numRef>
          </c:val>
        </c:ser>
        <c:shape val="cylinder"/>
        <c:axId val="67318528"/>
        <c:axId val="67320064"/>
        <c:axId val="0"/>
      </c:bar3DChart>
      <c:catAx>
        <c:axId val="67318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67320064"/>
        <c:crosses val="autoZero"/>
        <c:auto val="1"/>
        <c:lblAlgn val="ctr"/>
        <c:lblOffset val="100"/>
      </c:catAx>
      <c:valAx>
        <c:axId val="67320064"/>
        <c:scaling>
          <c:orientation val="minMax"/>
        </c:scaling>
        <c:delete val="1"/>
        <c:axPos val="l"/>
        <c:numFmt formatCode="General" sourceLinked="1"/>
        <c:tickLblPos val="none"/>
        <c:crossAx val="6731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48736981125767"/>
          <c:y val="0.87469205527670635"/>
          <c:w val="0.57918150358593723"/>
          <c:h val="8.0927754257248644E-2"/>
        </c:manualLayout>
      </c:layout>
      <c:txPr>
        <a:bodyPr/>
        <a:lstStyle/>
        <a:p>
          <a:pPr>
            <a:defRPr sz="1400">
              <a:latin typeface="Bookman Old Style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679843590979678E-2"/>
          <c:y val="4.1234984902653184E-2"/>
          <c:w val="0.96619578396856265"/>
          <c:h val="0.73944596758274295"/>
        </c:manualLayout>
      </c:layout>
      <c:bar3DChart>
        <c:barDir val="col"/>
        <c:grouping val="clustered"/>
        <c:ser>
          <c:idx val="0"/>
          <c:order val="0"/>
          <c:tx>
            <c:strRef>
              <c:f>Лист4!$A$3</c:f>
              <c:strCache>
                <c:ptCount val="1"/>
                <c:pt idx="0">
                  <c:v>зерновые культуры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Лист4!$B$3:$F$3</c:f>
              <c:numCache>
                <c:formatCode>General</c:formatCode>
                <c:ptCount val="5"/>
                <c:pt idx="0">
                  <c:v>69994</c:v>
                </c:pt>
                <c:pt idx="1">
                  <c:v>61121</c:v>
                </c:pt>
                <c:pt idx="2">
                  <c:v>64398</c:v>
                </c:pt>
                <c:pt idx="3">
                  <c:v>67872</c:v>
                </c:pt>
                <c:pt idx="4">
                  <c:v>71460</c:v>
                </c:pt>
              </c:numCache>
            </c:numRef>
          </c:val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подсолнечник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Лист4!$B$4:$F$4</c:f>
              <c:numCache>
                <c:formatCode>General</c:formatCode>
                <c:ptCount val="5"/>
                <c:pt idx="0">
                  <c:v>32698</c:v>
                </c:pt>
                <c:pt idx="1">
                  <c:v>14006</c:v>
                </c:pt>
                <c:pt idx="2">
                  <c:v>14720</c:v>
                </c:pt>
                <c:pt idx="3">
                  <c:v>15515</c:v>
                </c:pt>
                <c:pt idx="4">
                  <c:v>16330</c:v>
                </c:pt>
              </c:numCache>
            </c:numRef>
          </c:val>
        </c:ser>
        <c:shape val="cylinder"/>
        <c:axId val="77923072"/>
        <c:axId val="77924608"/>
        <c:axId val="0"/>
      </c:bar3DChart>
      <c:catAx>
        <c:axId val="77923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77924608"/>
        <c:crosses val="autoZero"/>
        <c:auto val="1"/>
        <c:lblAlgn val="ctr"/>
        <c:lblOffset val="100"/>
      </c:catAx>
      <c:valAx>
        <c:axId val="77924608"/>
        <c:scaling>
          <c:orientation val="minMax"/>
        </c:scaling>
        <c:delete val="1"/>
        <c:axPos val="l"/>
        <c:numFmt formatCode="General" sourceLinked="1"/>
        <c:tickLblPos val="none"/>
        <c:crossAx val="7792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244396398502201"/>
          <c:y val="0.87480797490842965"/>
          <c:w val="0.65934329637367073"/>
          <c:h val="0.10089443554931678"/>
        </c:manualLayout>
      </c:layout>
      <c:txPr>
        <a:bodyPr/>
        <a:lstStyle/>
        <a:p>
          <a:pPr>
            <a:defRPr sz="1400">
              <a:latin typeface="Bookman Old Style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DFAB-F331-4379-A71B-87796DC29245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41097-0B89-4CBF-9C01-47579CA98C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1097-0B89-4CBF-9C01-47579CA98C18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1097-0B89-4CBF-9C01-47579CA98C18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1097-0B89-4CBF-9C01-47579CA98C18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EB67-BFAE-435B-B91D-8A827F71DD6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60B5-1B5D-4A31-89D5-AB4818E5B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onomrf@mail.ru" TargetMode="External"/><Relationship Id="rId4" Type="http://schemas.openxmlformats.org/officeDocument/2006/relationships/hyperlink" Target="http://&#1087;&#1086;&#1085;&#1086;&#1084;&#1072;&#1088;&#1105;&#1074;&#1082;&#1072;.&#1088;&#1092;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Фото для Сельсовета\IMG_1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28"/>
            <a:ext cx="914400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7429552" cy="447052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Бюджет для граждан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 Решению № 23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от 28.12.2020г. Совета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депутатов муниципального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образования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Пономаревский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сельсвоет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«</a:t>
            </a:r>
            <a:r>
              <a:rPr lang="ru-RU" sz="2400" b="1" dirty="0" smtClean="0"/>
              <a:t>О бюджете муниципального образования </a:t>
            </a:r>
            <a:r>
              <a:rPr lang="ru-RU" sz="2400" b="1" dirty="0" err="1" smtClean="0"/>
              <a:t>Пономаревский</a:t>
            </a:r>
            <a:r>
              <a:rPr lang="ru-RU" sz="2400" b="1" dirty="0" smtClean="0"/>
              <a:t> сельсовет </a:t>
            </a:r>
            <a:r>
              <a:rPr lang="ru-RU" sz="2400" b="1" dirty="0" err="1" smtClean="0"/>
              <a:t>Пономаревского</a:t>
            </a:r>
            <a:r>
              <a:rPr lang="ru-RU" sz="2400" b="1" dirty="0" smtClean="0"/>
              <a:t>  района </a:t>
            </a:r>
            <a:br>
              <a:rPr lang="ru-RU" sz="2400" b="1" dirty="0" smtClean="0"/>
            </a:br>
            <a:r>
              <a:rPr lang="ru-RU" sz="2400" b="1" dirty="0" smtClean="0"/>
              <a:t>Оренбургской области на 2021 год и плановый</a:t>
            </a:r>
            <a:br>
              <a:rPr lang="ru-RU" sz="2400" b="1" dirty="0" smtClean="0"/>
            </a:br>
            <a:r>
              <a:rPr lang="ru-RU" sz="2400" b="1" dirty="0" smtClean="0"/>
              <a:t>период 2022 и 2023 годы»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7932373" cy="967663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Администрация муниципального образования  </a:t>
            </a:r>
          </a:p>
          <a:p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Пономаревский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сельсовет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Пономаревского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района </a:t>
            </a: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Оренбургской области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332656"/>
            <a:ext cx="2562600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такое бюджет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00808"/>
            <a:ext cx="8856984" cy="47762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22000"/>
              </a:lnSpc>
              <a:spcAft>
                <a:spcPts val="210"/>
              </a:spcAft>
            </a:pP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</a:t>
            </a: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Расходы бюджета 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- выплачиваемые из бюджета денежные средства за исключением средств,являющихся источниками финансирования дефицита бюджета.</a:t>
            </a:r>
          </a:p>
          <a:p>
            <a:pPr indent="0">
              <a:lnSpc>
                <a:spcPct val="133000"/>
              </a:lnSpc>
            </a:pP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</a:t>
            </a: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Источники внутреннего финансирования дефицита бюджета: 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кредиты кредитных организаций, бюджетные кредиты от других бюджетов бюджетной системы Российской Федерации,изменениеостатковсредствнасчетахпоучетусредствбюджета.</a:t>
            </a:r>
          </a:p>
          <a:p>
            <a:pPr indent="0">
              <a:lnSpc>
                <a:spcPct val="123000"/>
              </a:lnSpc>
            </a:pP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</a:t>
            </a: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Условно-утверждаемые расходы 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- не распределенные в плановом периоде в соответствии с классификацией расходов бюджета бюджетные ассигнования.</a:t>
            </a:r>
          </a:p>
          <a:p>
            <a:pPr indent="0">
              <a:lnSpc>
                <a:spcPct val="123000"/>
              </a:lnSpc>
            </a:pP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</a:t>
            </a: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Бюджетные ассигнования 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бюджетныхобязательств.</a:t>
            </a:r>
          </a:p>
          <a:p>
            <a:pPr indent="0"/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</a:t>
            </a: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Доходы - Расходы = Дефицит (Профицит).</a:t>
            </a:r>
          </a:p>
          <a:p>
            <a:pPr indent="0">
              <a:lnSpc>
                <a:spcPct val="133000"/>
              </a:lnSpc>
            </a:pP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</a:t>
            </a: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Дефицит - 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Превышение расходов над доходами. В этом случае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indent="0">
              <a:lnSpc>
                <a:spcPct val="123000"/>
              </a:lnSpc>
            </a:pP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</a:t>
            </a: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Профицит 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- Превышение доходов над расходами. Принимается решение, как их использовать (например,погашатьдолг,накапливатьрезервы).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332656"/>
            <a:ext cx="2562600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такое бюджет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640960" cy="4824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just">
              <a:lnSpc>
                <a:spcPct val="157000"/>
              </a:lnSpc>
            </a:pP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Граждане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 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играет центральную роль в экономике </a:t>
            </a: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сельского поселения 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 решении различных проблем в его развитии. Внимательное изучение бюджета дает представление о намерениях власти, ее политике, распределении финансовых ресурсов.</a:t>
            </a:r>
            <a:r>
              <a:rPr lang="ru" sz="1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Благодаря анализу </a:t>
            </a:r>
            <a:r>
              <a:rPr lang="ru" sz="1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бюджета можно установить, как распределяются денежные средства, расходуются ли они по назначению. Контроль за местным бюджетом особенно уместен, если иметь в виду, что он формируется за счет граждан и организаций. Эти средства изымаются в виде налогов, различных сборов и пошлин у физических и юридических лиц для проведения значимой для общества деятельности. Проверка фактического использования бюджетных средств - закономерный и обязательный процесс, особенно в условиях недостатка имеющихся резервов. Именно поэтому пришло время для опубликования простого и доступного для каждого </a:t>
            </a: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гражданина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бюджета и бюджетных процессов.</a:t>
            </a:r>
          </a:p>
          <a:p>
            <a:pPr algn="just">
              <a:lnSpc>
                <a:spcPct val="157000"/>
              </a:lnSpc>
            </a:pPr>
            <a:endParaRPr lang="ru" sz="14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332656"/>
            <a:ext cx="2562600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такое бюджет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1723902"/>
            <a:ext cx="8784976" cy="345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6000"/>
              </a:lnSpc>
            </a:pPr>
            <a:r>
              <a:rPr lang="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«Бюджет для граждан» </a:t>
            </a: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нацелен на получение обратной связи от граждан, которым интересны современные проблемы государственных финансов Российской Федерации, а так же муниципальных финансов муниципального образования Пономаревский сельсовет Пономаревского  района.</a:t>
            </a:r>
          </a:p>
          <a:p>
            <a:pPr indent="0" algn="just">
              <a:lnSpc>
                <a:spcPct val="156000"/>
              </a:lnSpc>
            </a:pP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Каждый житель поселения является участником формирования этого плана с одной стороны как налогоплательщик, наполняя доходы бюджета, с другой - он</a:t>
            </a:r>
            <a:r>
              <a:rPr lang="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получает часть расходов как потребитель общественных услуг. Государство расходует поступившие доходы для выполнения своих функций и предоставлений общественных         (государственных,         муниципальных)          услуг , обеспечивающих эффективное и комплексное решение вопросов развития сельского поселения.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116632"/>
            <a:ext cx="5370912" cy="6480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 чем основывается </a:t>
            </a:r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местный бюджет</a:t>
            </a:r>
            <a:endParaRPr lang="ru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муниципального образования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сельсовет</a:t>
            </a: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12776"/>
            <a:ext cx="8856984" cy="720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Местный </a:t>
            </a:r>
            <a:r>
              <a:rPr lang="ru" sz="2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 составляется и утверждается сроком на 2021 год и плановый период 2022 и 2023 годов.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76872"/>
            <a:ext cx="8856984" cy="5040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Составление решения о местном бюджете основывается на:</a:t>
            </a:r>
            <a:endParaRPr lang="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2714620"/>
            <a:ext cx="698477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Послании Президента 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3357562"/>
            <a:ext cx="6984776" cy="785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Прогнозе социально-экономического развития обеспечивающие эффективное и комплексное решение вопросов развития сельского поселения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4286256"/>
            <a:ext cx="6984776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Основных направлениях бюджетной и налоговой политики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5000636"/>
            <a:ext cx="698477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Основных направлениях долговой политики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00" y="5643578"/>
            <a:ext cx="7027714" cy="554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Муниципальных программах  муниципального образования </a:t>
            </a:r>
            <a:r>
              <a:rPr lang="ru-RU" dirty="0" err="1" smtClean="0">
                <a:solidFill>
                  <a:schemeClr val="tx1"/>
                </a:solidFill>
                <a:latin typeface="Bookman Old Style" pitchFamily="18" charset="0"/>
              </a:rPr>
              <a:t>Пономаревский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сельсовет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stomShape 2"/>
          <p:cNvSpPr/>
          <p:nvPr/>
        </p:nvSpPr>
        <p:spPr>
          <a:xfrm>
            <a:off x="1763688" y="116632"/>
            <a:ext cx="7200736" cy="483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b="1" strike="noStrike" spc="-1" dirty="0" err="1">
                <a:solidFill>
                  <a:schemeClr val="tx2"/>
                </a:solidFill>
                <a:latin typeface="Bookman Old Style"/>
              </a:rPr>
              <a:t>Какие</a:t>
            </a:r>
            <a:r>
              <a:rPr lang="en-US" b="1" strike="noStrike" spc="-1" dirty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b="1" strike="noStrike" spc="-1" dirty="0" err="1">
                <a:solidFill>
                  <a:schemeClr val="tx2"/>
                </a:solidFill>
                <a:latin typeface="Bookman Old Style"/>
              </a:rPr>
              <a:t>стадии</a:t>
            </a:r>
            <a:r>
              <a:rPr lang="en-US" b="1" strike="noStrike" spc="-1" dirty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b="1" strike="noStrike" spc="-1" dirty="0" err="1">
                <a:solidFill>
                  <a:schemeClr val="tx2"/>
                </a:solidFill>
                <a:latin typeface="Bookman Old Style"/>
              </a:rPr>
              <a:t>проходит</a:t>
            </a:r>
            <a:r>
              <a:rPr lang="en-US" b="1" strike="noStrike" spc="-1" dirty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b="1" strike="noStrike" spc="-1" dirty="0" err="1">
                <a:solidFill>
                  <a:schemeClr val="tx2"/>
                </a:solidFill>
                <a:latin typeface="Bookman Old Style"/>
              </a:rPr>
              <a:t>бюджетный</a:t>
            </a:r>
            <a:r>
              <a:rPr lang="en-US" b="1" strike="noStrike" spc="-1" dirty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b="1" strike="noStrike" spc="-1" dirty="0" err="1">
                <a:solidFill>
                  <a:schemeClr val="tx2"/>
                </a:solidFill>
                <a:latin typeface="Bookman Old Style"/>
              </a:rPr>
              <a:t>процесс</a:t>
            </a:r>
            <a:r>
              <a:rPr lang="en-US" b="1" strike="noStrike" spc="-1" dirty="0">
                <a:solidFill>
                  <a:schemeClr val="tx2"/>
                </a:solidFill>
                <a:latin typeface="Bookman Old Style"/>
              </a:rPr>
              <a:t>?</a:t>
            </a:r>
            <a:endParaRPr lang="en-US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r>
              <a:rPr lang="ru" dirty="0" smtClean="0">
                <a:solidFill>
                  <a:schemeClr val="tx2"/>
                </a:solidFill>
                <a:latin typeface="Bookman Old Style" pitchFamily="18" charset="0"/>
              </a:rPr>
              <a:t>Составление и утверждение местного бюджета - сложный и многоуровневый процесс, основанный на правовых нормах. Формирование, рассмотрение и утверждение местного бюджета происходят ежегодно.</a:t>
            </a:r>
            <a:endParaRPr lang="ru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780928"/>
            <a:ext cx="698477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Составление проекта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3429000"/>
            <a:ext cx="698477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Рассмотрение проекта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4077072"/>
            <a:ext cx="698477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Утверждение проекта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4797152"/>
            <a:ext cx="698477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Исполнение бюджета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5517232"/>
            <a:ext cx="6984776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Рассмотрение и утверждение отчета об исполнении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332656"/>
            <a:ext cx="3930752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Дефицит/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профицит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бюджета</a:t>
            </a: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1268760"/>
            <a:ext cx="2736304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Bookman Old Style" pitchFamily="18" charset="0"/>
              </a:rPr>
              <a:t>Профицит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268760"/>
            <a:ext cx="2736304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Дефицит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8" name="Рисунок 17"/>
          <p:cNvPicPr/>
          <p:nvPr/>
        </p:nvPicPr>
        <p:blipFill>
          <a:blip r:embed="rId3" cstate="print"/>
          <a:stretch/>
        </p:blipFill>
        <p:spPr>
          <a:xfrm>
            <a:off x="467544" y="1988840"/>
            <a:ext cx="2952000" cy="210420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18"/>
          <p:cNvPicPr/>
          <p:nvPr/>
        </p:nvPicPr>
        <p:blipFill>
          <a:blip r:embed="rId3" cstate="print"/>
          <a:stretch/>
        </p:blipFill>
        <p:spPr>
          <a:xfrm>
            <a:off x="5580112" y="2132856"/>
            <a:ext cx="2952000" cy="2104200"/>
          </a:xfrm>
          <a:prstGeom prst="rect">
            <a:avLst/>
          </a:prstGeom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CustomShape 5"/>
          <p:cNvSpPr/>
          <p:nvPr/>
        </p:nvSpPr>
        <p:spPr>
          <a:xfrm>
            <a:off x="323528" y="3068960"/>
            <a:ext cx="1403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chemeClr val="tx2"/>
                </a:solidFill>
                <a:latin typeface="Bookman Old Style"/>
              </a:rPr>
              <a:t>Доходы</a:t>
            </a:r>
            <a:endParaRPr lang="en-US" sz="14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5364088" y="3573016"/>
            <a:ext cx="1403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chemeClr val="tx2"/>
                </a:solidFill>
                <a:latin typeface="Bookman Old Style"/>
              </a:rPr>
              <a:t>Доходы</a:t>
            </a:r>
            <a:endParaRPr lang="en-US" sz="14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CustomShape 6"/>
          <p:cNvSpPr/>
          <p:nvPr/>
        </p:nvSpPr>
        <p:spPr>
          <a:xfrm>
            <a:off x="2267744" y="3356992"/>
            <a:ext cx="1403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chemeClr val="tx2"/>
                </a:solidFill>
                <a:latin typeface="Bookman Old Style"/>
              </a:rPr>
              <a:t>Расходы</a:t>
            </a:r>
            <a:endParaRPr lang="en-US" sz="14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" name="CustomShape 6"/>
          <p:cNvSpPr/>
          <p:nvPr/>
        </p:nvSpPr>
        <p:spPr>
          <a:xfrm>
            <a:off x="7164288" y="3140968"/>
            <a:ext cx="1403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chemeClr val="tx2"/>
                </a:solidFill>
                <a:latin typeface="Bookman Old Style"/>
              </a:rPr>
              <a:t>Расходы</a:t>
            </a:r>
            <a:endParaRPr lang="en-US" sz="14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5" name="CustomShape 4"/>
          <p:cNvSpPr/>
          <p:nvPr/>
        </p:nvSpPr>
        <p:spPr>
          <a:xfrm>
            <a:off x="467544" y="3933056"/>
            <a:ext cx="341964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Дефицит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бюджета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–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это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превышение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расходов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бюджета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над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его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доходами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.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Недостающие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средства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1600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берутся</a:t>
            </a:r>
            <a:r>
              <a:rPr lang="en-US" sz="1600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в </a:t>
            </a:r>
            <a:r>
              <a:rPr lang="en-US" sz="1600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долг</a:t>
            </a:r>
            <a:r>
              <a:rPr lang="ru-RU" sz="1600" strike="noStrike" spc="-1" dirty="0" smtClean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.</a:t>
            </a:r>
            <a:endParaRPr lang="en-US" sz="16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6" name="CustomShape 9"/>
          <p:cNvSpPr/>
          <p:nvPr/>
        </p:nvSpPr>
        <p:spPr>
          <a:xfrm>
            <a:off x="5076056" y="3933056"/>
            <a:ext cx="3744096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Профицит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бюджета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–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это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превышение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бюджетных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доходов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над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расходами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.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Излишки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средств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направляются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на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инвестиции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или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покрытие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долга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.</a:t>
            </a:r>
            <a:r>
              <a:rPr sz="1600" dirty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sz="1600" dirty="0">
                <a:solidFill>
                  <a:schemeClr val="tx2"/>
                </a:solidFill>
                <a:latin typeface="Bookman Old Style" pitchFamily="18" charset="0"/>
              </a:rPr>
            </a:br>
            <a:endParaRPr lang="en-US" sz="1600" strike="noStrike" spc="-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373216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r>
              <a:rPr lang="ru" sz="1600" dirty="0" smtClean="0">
                <a:solidFill>
                  <a:schemeClr val="tx2"/>
                </a:solidFill>
                <a:latin typeface="Bookman Old Style" pitchFamily="18" charset="0"/>
              </a:rPr>
              <a:t>СБАЛАНСИРОВАННОСТЬ</a:t>
            </a:r>
            <a:r>
              <a:rPr lang="ru" sz="1600" b="1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ru" sz="1600" dirty="0" smtClean="0">
                <a:solidFill>
                  <a:schemeClr val="tx2"/>
                </a:solidFill>
                <a:latin typeface="Bookman Old Style" pitchFamily="18" charset="0"/>
              </a:rPr>
              <a:t>- это состояние бюджета, при котором объем расходов должен соответствовать суммарному объему доходов бюджета и поступлений источников финансирования бюджета, уменьшенных из суммы выплат из бюджета, связанных с источниками финансирования дефицита.</a:t>
            </a:r>
            <a:endParaRPr lang="ru" sz="16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332656"/>
            <a:ext cx="2562600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Доходы бюджета</a:t>
            </a: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251520" y="1340768"/>
            <a:ext cx="8712968" cy="93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600" strike="noStrike" spc="-1" dirty="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lnSpc>
                <a:spcPct val="100000"/>
              </a:lnSpc>
            </a:pPr>
            <a:endParaRPr lang="en-US" sz="1600" strike="noStrike" spc="-1" dirty="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ДОХОДЫ БЮДЖЕТА-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это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поступающие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в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бюджет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денежные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средства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(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налоги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юридических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и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физических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лиц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,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административные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платежи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и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сборы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,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безвозмездные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160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поступления</a:t>
            </a: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).</a:t>
            </a:r>
            <a:r>
              <a:rPr sz="1600" dirty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sz="1600" dirty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en-US" sz="160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 strike="noStrike" spc="-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2736304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Налоговые</a:t>
            </a:r>
            <a:endParaRPr lang="en-US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2276872"/>
            <a:ext cx="2736304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Неналоговые</a:t>
            </a:r>
            <a:endParaRPr lang="en-US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2276872"/>
            <a:ext cx="2736304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Безвозмездные поступления</a:t>
            </a:r>
          </a:p>
        </p:txBody>
      </p:sp>
      <p:sp>
        <p:nvSpPr>
          <p:cNvPr id="10" name="CustomShape 7"/>
          <p:cNvSpPr/>
          <p:nvPr/>
        </p:nvSpPr>
        <p:spPr>
          <a:xfrm>
            <a:off x="357158" y="3357562"/>
            <a:ext cx="2714644" cy="3414866"/>
          </a:xfrm>
          <a:prstGeom prst="rect">
            <a:avLst/>
          </a:prstGeom>
          <a:noFill/>
          <a:ln w="28440">
            <a:solidFill>
              <a:schemeClr val="accent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Поступления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от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уплаты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налогов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, 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установленных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Налоговым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кодексом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 РФ (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налог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на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b="0" strike="noStrike" spc="-1" dirty="0" err="1" smtClean="0">
                <a:solidFill>
                  <a:schemeClr val="tx2"/>
                </a:solidFill>
                <a:latin typeface="Bookman Old Style" pitchFamily="18" charset="0"/>
              </a:rPr>
              <a:t>доходы</a:t>
            </a:r>
            <a:r>
              <a:rPr lang="ru-RU" b="0" strike="noStrike" spc="-1" dirty="0" smtClean="0">
                <a:solidFill>
                  <a:schemeClr val="tx2"/>
                </a:solidFill>
                <a:latin typeface="Bookman Old Style" pitchFamily="18" charset="0"/>
              </a:rPr>
              <a:t> физических</a:t>
            </a:r>
            <a:r>
              <a:rPr lang="en-US" b="0" strike="noStrike" spc="-1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лиц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, </a:t>
            </a:r>
            <a:r>
              <a:rPr lang="ru-RU" b="0" strike="noStrike" spc="-1" dirty="0" smtClean="0">
                <a:solidFill>
                  <a:schemeClr val="tx2"/>
                </a:solidFill>
                <a:latin typeface="Bookman Old Style" pitchFamily="18" charset="0"/>
              </a:rPr>
              <a:t>налоги на совокупный доход, имущественные налоги, а</a:t>
            </a:r>
            <a:r>
              <a:rPr lang="en-US" b="0" strike="noStrike" spc="-1" dirty="0" err="1" smtClean="0">
                <a:solidFill>
                  <a:schemeClr val="tx2"/>
                </a:solidFill>
                <a:latin typeface="Bookman Old Style" pitchFamily="18" charset="0"/>
              </a:rPr>
              <a:t>кцизы</a:t>
            </a:r>
            <a:r>
              <a:rPr lang="en-US" b="0" strike="noStrike" spc="-1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и </a:t>
            </a:r>
            <a:r>
              <a:rPr lang="en-US" b="0" strike="noStrike" spc="-1" dirty="0" err="1">
                <a:solidFill>
                  <a:schemeClr val="tx2"/>
                </a:solidFill>
                <a:latin typeface="Bookman Old Style" pitchFamily="18" charset="0"/>
              </a:rPr>
              <a:t>др</a:t>
            </a:r>
            <a:r>
              <a:rPr lang="en-US" b="0" strike="noStrike" spc="-1" dirty="0">
                <a:solidFill>
                  <a:schemeClr val="tx2"/>
                </a:solidFill>
                <a:latin typeface="Bookman Old Style" pitchFamily="18" charset="0"/>
              </a:rPr>
              <a:t>.)</a:t>
            </a:r>
          </a:p>
        </p:txBody>
      </p:sp>
      <p:sp>
        <p:nvSpPr>
          <p:cNvPr id="11" name="CustomShape 8"/>
          <p:cNvSpPr/>
          <p:nvPr/>
        </p:nvSpPr>
        <p:spPr>
          <a:xfrm>
            <a:off x="3275856" y="3356992"/>
            <a:ext cx="2736304" cy="2553091"/>
          </a:xfrm>
          <a:prstGeom prst="rect">
            <a:avLst/>
          </a:prstGeom>
          <a:noFill/>
          <a:ln w="28440">
            <a:solidFill>
              <a:schemeClr val="accent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chemeClr val="tx2"/>
                </a:solidFill>
                <a:latin typeface="Bookman Old Style" pitchFamily="18" charset="0"/>
              </a:rPr>
              <a:t>Поступления от уплаты пошлин и сборов, установленных законодательством РФ (штрафы за нарушение законодательства, платежи за использование имуществом государства и др.)</a:t>
            </a:r>
          </a:p>
        </p:txBody>
      </p:sp>
      <p:sp>
        <p:nvSpPr>
          <p:cNvPr id="12" name="CustomShape 9"/>
          <p:cNvSpPr/>
          <p:nvPr/>
        </p:nvSpPr>
        <p:spPr>
          <a:xfrm>
            <a:off x="6228184" y="3356992"/>
            <a:ext cx="2735960" cy="3045534"/>
          </a:xfrm>
          <a:prstGeom prst="rect">
            <a:avLst/>
          </a:prstGeom>
          <a:noFill/>
          <a:ln w="28440">
            <a:solidFill>
              <a:schemeClr val="accent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chemeClr val="tx2"/>
                </a:solidFill>
                <a:latin typeface="Bookman Old Style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субсидий, субвенций, поступления от юридических и физических лиц, кроме налоговых и неналоговых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60032" y="332656"/>
            <a:ext cx="4074768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Межбюджетные трансферты</a:t>
            </a: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496944" cy="7132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Межбюджетные трансферты </a:t>
            </a:r>
            <a:r>
              <a:rPr lang="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- денежные средства, перечисляемые из одного бюджета бюджетной системы Российской Федерации другому. Это основной вид безвозмездных перечислений.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2420888"/>
          <a:ext cx="8064894" cy="407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8"/>
                <a:gridCol w="2688298"/>
                <a:gridCol w="2688298"/>
              </a:tblGrid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Виды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Аналогия в семейном бюджете</a:t>
                      </a:r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Дотации (от лат. 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Dotatio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» -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дар,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пожертвование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Предоставляются без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определения конкретной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цели их использования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Вы даете своему ребенку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«карманные деньги»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Субвенции (от лат.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«</a:t>
                      </a:r>
                      <a:r>
                        <a:rPr lang="ru-RU" sz="1400" b="0" i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Subvenire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» -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прихоть на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Предоставляются на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финансирование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«переданных» другим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публично-правовым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образованиям полномочий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Вы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даете своему ребенку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деньги и посылаете его в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магазин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за конкретной покупкой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Субсидии (от лат.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Subsidium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» - поддержка)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Предоставляются на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условиях долевого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софинансирования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/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расходов других бюджетов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Вы «добавляете» денег для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того, чтобы ваш ребенок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купил себе новый телефон (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а остальные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деньги он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накопил сам)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332656"/>
            <a:ext cx="2562600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Расходы бюджета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Расходы бюджета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– денежные средства, направляемые на финансовое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обеспечение задач и функций государства и местного самоуправления.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1628800"/>
            <a:ext cx="698477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ПРИНЦИПЫ ФОРМИРОВАНИЯ РАСХОДОВ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204864"/>
            <a:ext cx="2448272" cy="31683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Функциональная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классификация отражает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направление средств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бюджета на выполнение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основных функций государства (раздел→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подраздел→ целевые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статьи→ виды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расходов)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808" y="2204864"/>
            <a:ext cx="2808312" cy="31683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Ведомственная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классификация расходов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бюджета непосредственно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связана со структурой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управления, она отображает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группировку юридических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лиц, получающих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бюджетные средства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(главные распорядители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средств бюджета)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6136" y="2204864"/>
            <a:ext cx="3096344" cy="31683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Экономическая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классификация показывает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деление расходов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государства на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текущие и капитальные, а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также на выплату заработной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платы, на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материальные затраты, на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приобретение товаров и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услуг (категория расходов→</a:t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группы→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предметные статьи→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подстатьи)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5534561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Формирование расходов осуществляется в соответствии с расходными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обязательствами,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обусловленными установленным законодательством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разграничением полномочий, исполнение которых должно происходить в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очередном финансовом году за счет средств соответствующих бюджетов.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6056" y="332656"/>
            <a:ext cx="3858744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Расходные обязательства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Расходное обязательство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– обязанность выплатить денежные средства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из соответствующих бюджетов.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988840"/>
          <a:ext cx="8064896" cy="436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Расходные обязательства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Основания для возникновения и оплаты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Публичные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</a:t>
                      </a:r>
                    </a:p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том числе: 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Законы, определяющие объем и правила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определения объема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обязательств перед гражданами,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организациями, органами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власти, в том числе законы,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устанавливающие права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граждан на получение социальных выплат (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пенсий, пособий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компенсаций)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- Гражданско-правовые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Государственный (муниципальный) контракт,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трудовое соглашение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соглашение о предоставлении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субсидии органам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власти на закупки и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т.д.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- Межгосударственные 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Межгосударственный договор (соглашения)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24128" y="260648"/>
            <a:ext cx="3173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r"/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 для граждан</a:t>
            </a: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96752"/>
            <a:ext cx="914400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</a:t>
            </a:r>
            <a:r>
              <a:rPr lang="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то </a:t>
            </a:r>
            <a:r>
              <a:rPr lang="ru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такое бюджет для граждан?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1928802"/>
            <a:ext cx="5185214" cy="407196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это документ (брошюра, информационный ресурс), содержащий основные положения решения о бюджете муниципального образования Пономаревский сельсовет Пономаревского района Оренбургской  области на очередной финансовый год и на плановый период.</a:t>
            </a:r>
          </a:p>
          <a:p>
            <a:pPr indent="0" algn="ctr"/>
            <a:r>
              <a:rPr lang="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Представленная </a:t>
            </a:r>
            <a:r>
              <a:rPr lang="ru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«бюджете для граждан» информация предназначена для широкого круга заинтересованных пользователей, поскольку бюджет </a:t>
            </a:r>
            <a:r>
              <a:rPr lang="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муниципального образования Пономаревский сельсовет </a:t>
            </a:r>
            <a:r>
              <a:rPr lang="ru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затрагивает интересы каждого жителя </a:t>
            </a:r>
            <a:r>
              <a:rPr lang="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поселения.</a:t>
            </a:r>
            <a:endParaRPr lang="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-17463" y="554038"/>
            <a:ext cx="708026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C:\Users\ПК\Desktop\755ed35180a168a48dee968fd0e714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2580984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8064" y="332656"/>
            <a:ext cx="3786736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Основные характеристики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Основные характеристики местного бюджета на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2021 год и на плановый период 2022 и 2023 годов.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2132856"/>
          <a:ext cx="8352928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800200"/>
                <a:gridCol w="1512168"/>
                <a:gridCol w="1584176"/>
              </a:tblGrid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2021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тыс.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руб.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(тыс.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руб.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(тыс. руб.)</a:t>
                      </a:r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Доходная часть бюджета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28680,8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28403,7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24950,3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18346,9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18896,2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19519,5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Безвозмездные поступления 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10333,9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9507,5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5430,8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Расходная часть бюджета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28680,8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28403,7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24950,3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Дефицит бюджета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0,0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0,0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man Old Style" pitchFamily="18" charset="0"/>
                        </a:rPr>
                        <a:t>0,0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332656"/>
            <a:ext cx="5154888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Структура доходов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местного бюджета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755576" y="1268760"/>
            <a:ext cx="7836120" cy="36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Налоговые</a:t>
            </a:r>
            <a:r>
              <a:rPr lang="en-US" sz="2400" b="1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доходы</a:t>
            </a:r>
            <a:endParaRPr lang="en-US" sz="24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graphicFrame>
        <p:nvGraphicFramePr>
          <p:cNvPr id="6" name="Table 4"/>
          <p:cNvGraphicFramePr/>
          <p:nvPr/>
        </p:nvGraphicFramePr>
        <p:xfrm>
          <a:off x="107504" y="1844824"/>
          <a:ext cx="8928992" cy="3169320"/>
        </p:xfrm>
        <a:graphic>
          <a:graphicData uri="http://schemas.openxmlformats.org/drawingml/2006/table">
            <a:tbl>
              <a:tblPr/>
              <a:tblGrid>
                <a:gridCol w="3273208"/>
                <a:gridCol w="2001257"/>
                <a:gridCol w="1740266"/>
                <a:gridCol w="1914261"/>
              </a:tblGrid>
              <a:tr h="684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Наименование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источника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доходов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21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22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23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</a:tr>
              <a:tr h="604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err="1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Налог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и на прибыль,</a:t>
                      </a: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доходы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(Налог на доходы </a:t>
                      </a:r>
                      <a:r>
                        <a:rPr lang="en-US" sz="1200" b="0" strike="noStrike" spc="-1" dirty="0" err="1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физических</a:t>
                      </a: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0" strike="noStrike" spc="-1" dirty="0" err="1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лиц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)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10060,9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10507,4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11003,8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  <a:tr h="658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2526,8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2610,3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2714,6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64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Налоги на совокупный доход (</a:t>
                      </a:r>
                      <a:r>
                        <a:rPr lang="en-US" sz="1200" b="0" strike="noStrike" spc="-1" dirty="0" err="1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Единый</a:t>
                      </a: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сельскохозяйственный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0" strike="noStrike" spc="-1" dirty="0" err="1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налог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)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507,2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526,4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549,1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  <a:tr h="573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err="1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Налог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и на имущество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4905,6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4905,6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4905,6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332656"/>
            <a:ext cx="5154888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Структура доходов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местного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683568" y="1052736"/>
            <a:ext cx="7836120" cy="36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Нен</a:t>
            </a:r>
            <a:r>
              <a:rPr lang="en-US" b="1" strike="noStrike" spc="-1" dirty="0" smtClean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а</a:t>
            </a:r>
            <a:r>
              <a:rPr lang="ru-RU" b="1" strike="noStrike" spc="-1" dirty="0" smtClean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л</a:t>
            </a:r>
            <a:r>
              <a:rPr lang="en-US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оговые</a:t>
            </a:r>
            <a:r>
              <a:rPr lang="en-US" b="1" strike="noStrike" spc="-1" dirty="0" smtClean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b="1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доходы</a:t>
            </a:r>
            <a:endParaRPr lang="en-US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graphicFrame>
        <p:nvGraphicFramePr>
          <p:cNvPr id="6" name="Table 8"/>
          <p:cNvGraphicFramePr/>
          <p:nvPr/>
        </p:nvGraphicFramePr>
        <p:xfrm>
          <a:off x="215009" y="1857364"/>
          <a:ext cx="8928991" cy="988638"/>
        </p:xfrm>
        <a:graphic>
          <a:graphicData uri="http://schemas.openxmlformats.org/drawingml/2006/table">
            <a:tbl>
              <a:tblPr/>
              <a:tblGrid>
                <a:gridCol w="3151987"/>
                <a:gridCol w="1874811"/>
                <a:gridCol w="2062537"/>
                <a:gridCol w="1839656"/>
              </a:tblGrid>
              <a:tr h="5047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Наименование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источника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доходов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2021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2022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2023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483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Доходы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от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использования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муниципального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имущества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346,4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346,4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346,4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sp>
        <p:nvSpPr>
          <p:cNvPr id="7" name="CustomShape 2"/>
          <p:cNvSpPr/>
          <p:nvPr/>
        </p:nvSpPr>
        <p:spPr>
          <a:xfrm>
            <a:off x="0" y="3571876"/>
            <a:ext cx="9144000" cy="384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Безвозмездные</a:t>
            </a:r>
            <a:r>
              <a:rPr lang="en-US" b="1" strike="noStrike" spc="-1" dirty="0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n-US" b="1" strike="noStrike" spc="-1" dirty="0" err="1">
                <a:solidFill>
                  <a:schemeClr val="accent1">
                    <a:lumMod val="75000"/>
                  </a:schemeClr>
                </a:solidFill>
                <a:latin typeface="Bookman Old Style"/>
              </a:rPr>
              <a:t>поступления</a:t>
            </a:r>
            <a:endParaRPr lang="en-US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graphicFrame>
        <p:nvGraphicFramePr>
          <p:cNvPr id="8" name="Table 4"/>
          <p:cNvGraphicFramePr/>
          <p:nvPr/>
        </p:nvGraphicFramePr>
        <p:xfrm>
          <a:off x="215008" y="4035087"/>
          <a:ext cx="8714710" cy="1666397"/>
        </p:xfrm>
        <a:graphic>
          <a:graphicData uri="http://schemas.openxmlformats.org/drawingml/2006/table">
            <a:tbl>
              <a:tblPr/>
              <a:tblGrid>
                <a:gridCol w="3140346"/>
                <a:gridCol w="1948930"/>
                <a:gridCol w="1921523"/>
                <a:gridCol w="1703911"/>
              </a:tblGrid>
              <a:tr h="459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Наименование</a:t>
                      </a: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strike="noStrike" spc="-1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источника</a:t>
                      </a: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strike="noStrike" spc="-1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доходов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2021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2022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2023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402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Дотации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10079,0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6128,0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5163,0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346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Субсидии  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0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3122,0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0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420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b="0" strike="noStrike" spc="-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Субвенции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254,9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257,6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267,8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332656"/>
            <a:ext cx="4146776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Расходы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местного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проекте бюджета на 2021 год и на плановый период 2022 и 2023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годов расходы местного бюджета запланированы в объеме: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 2021 год – 28680,8 тыс. рублей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 2022 год – 28403,7 тыс. рублей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 2023 год – 24950,3 тыс. рублей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расходах местного бюджета учтено: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повышение оплаты труда с начислениями работникам, поименованным в Указах Президента Российской Федерации;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повышение оплаты труда прочих категорий работников на 3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процента с 1 октября 2020 года;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обеспечение минимального размера оплаты труда работников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бюджетной сферы в соответствии с решениями принятыми на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федеральном уровне;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увеличение расходов на оплату коммунальных услуг с учетом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ежегодного роста – на 3,6 процента.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75856" y="332656"/>
            <a:ext cx="5658944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Расходы  местного бюджета по разделам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Table 3"/>
          <p:cNvGraphicFramePr/>
          <p:nvPr/>
        </p:nvGraphicFramePr>
        <p:xfrm>
          <a:off x="107504" y="1262357"/>
          <a:ext cx="8928992" cy="3554347"/>
        </p:xfrm>
        <a:graphic>
          <a:graphicData uri="http://schemas.openxmlformats.org/drawingml/2006/table">
            <a:tbl>
              <a:tblPr/>
              <a:tblGrid>
                <a:gridCol w="3217728"/>
                <a:gridCol w="1991876"/>
                <a:gridCol w="1786220"/>
                <a:gridCol w="1933168"/>
              </a:tblGrid>
              <a:tr h="4288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Наименование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расходов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2021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2022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2023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3752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01.Общегосударственные расходы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5356,0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3099,0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2264,0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392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02.Национальная оборона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254,9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257,5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267,8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  <a:tr h="450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03.Национальная безопасность и правоохранительная деятельность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50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30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30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392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04.Национальная экономика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9089,5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12295,0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9277.3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  <a:tr h="432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05.Жилищно-коммунальное хозяйство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2231,0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372,8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161,8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352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08.Культура,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кинематография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11699,4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11699,4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11699,4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  <a:tr h="423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Условно утвержденные расходы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650,0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1250,0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298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Всего расходов: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28680,8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28403,7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24950,3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188640"/>
            <a:ext cx="6018984" cy="5760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Удельный вес расходов по отраслям в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общем объеме расходов местного бюджета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Table 3"/>
          <p:cNvGraphicFramePr/>
          <p:nvPr/>
        </p:nvGraphicFramePr>
        <p:xfrm>
          <a:off x="107504" y="1268761"/>
          <a:ext cx="8928992" cy="3561550"/>
        </p:xfrm>
        <a:graphic>
          <a:graphicData uri="http://schemas.openxmlformats.org/drawingml/2006/table">
            <a:tbl>
              <a:tblPr/>
              <a:tblGrid>
                <a:gridCol w="3217728"/>
                <a:gridCol w="1991876"/>
                <a:gridCol w="1786220"/>
                <a:gridCol w="1933168"/>
              </a:tblGrid>
              <a:tr h="453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Наименование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расходов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(%)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(%)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(%)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372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01.Общегосударственные расходы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18,7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10,9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9,1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389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02.Национальная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оборона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0,9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0,9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1,1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  <a:tr h="453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03.Национальная безопасность и правоохранительная деятельность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0,2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0,1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0,1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389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04.Национальная экономика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31,7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43,3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37,2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  <a:tr h="429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05.Жилищно-коммунальное хозяйство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7,8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1,3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0,6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350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08.Культура,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кинематография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40,7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41,2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46,9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  <a:tr h="420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Условно утвержденные расходы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2,3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5,0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295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Всего расходов:</a:t>
                      </a:r>
                      <a:endParaRPr lang="en-US" sz="12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100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100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Bookman Old Style" pitchFamily="18" charset="0"/>
                        </a:rPr>
                        <a:t>100</a:t>
                      </a:r>
                      <a:endParaRPr lang="en-US" sz="12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260648"/>
            <a:ext cx="6018984" cy="288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Общегосударственные вопросы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340768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целом по данному разделу предусмотрены расходы в объеме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(тыс. руб.):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47664" y="18448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1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3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5356,0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3099,0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2264,04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2780928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 формировании расходов на оплату труда работников органов муниципального управления соблюден норматив, установленный Правительством области в соответствии со статьей 136 Бюджетного Кодекса РФ.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Материальные затраты на содержание органов местного самоуправления определены по общим подходам к формированию объемов бюджетного финансирования бюджетных учреждений района с учетом оптимизации расходов районного бюджета.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260648"/>
            <a:ext cx="6018984" cy="288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Национальная оборона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18448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1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3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254,9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257,6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267,8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321297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 данному разделу отражены расходы на предоставление субвенций бюджетам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поселений на осуществление переданных полномочий Российской Федерации на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осуществление первичного воинского учета на территориях, где отсутствуют военные комиссариаты за счет субвенций из федерального бюджета. Источниками формирования указанных расходов являются средства федерального бюджета.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Финансирование данных расходов будет осуществляться в рамках реализации муниципальной программы «Устойчивое развитие муниципального образования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Пономаревский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сельсовет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района Оренбургской области на 2019–2024 годы »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340768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целом по данному разделу предусмотрены расходы в объеме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(тыс. руб.):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260648"/>
            <a:ext cx="6018984" cy="504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Национальная безопасность и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правоохранительная деятельность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340768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целом по данному разделу предусмотрены расходы в объеме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(тыс. руб.):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18448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1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3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50,0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30,0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30,0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2928934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структуре расходов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местного бюджета учитываются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расходы 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оплату услуг по тушению пожаров в размере (тыс.руб.):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260648"/>
            <a:ext cx="6018984" cy="288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Национальная экономика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340768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целом по данному разделу предусмотрены расходы в объеме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(тыс. руб.):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18448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1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3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9089,5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12295,0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9277,3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270892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 подразделу «Дорожное хозяйство» предусматриваются расходы на проведение мероприятий, направленных на содержание автомобильных дорог общего пользования в сумме 9089.5 тыс. руб. на 2021 год, 12295,0 тыс.руб. на 2022 год, 9277,3 тыс.руб. на 2023 год.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14338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8028384" cy="2743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Основные показатели социально-экономического развития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40768"/>
            <a:ext cx="914400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Пономаревский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сельсовет</a:t>
            </a:r>
            <a:endParaRPr lang="ru" sz="2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32856"/>
            <a:ext cx="8643998" cy="36745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Площадь муниципального образования – 172,25 км</a:t>
            </a:r>
            <a:r>
              <a:rPr lang="ru-RU" sz="2400" baseline="30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</a:t>
            </a:r>
            <a:endParaRPr lang="ru" sz="2400" baseline="30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Численность населения – 5,041 тыс. чел.</a:t>
            </a:r>
            <a:endParaRPr lang="ru" sz="2400" baseline="30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45024"/>
            <a:ext cx="914400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Плотность населения – 3,42 чел/км2</a:t>
            </a:r>
            <a:endParaRPr lang="ru" sz="24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37112"/>
            <a:ext cx="914400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endParaRPr lang="ru" sz="2400" baseline="30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9001092" cy="2857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Населенных пунктов в муниципальном образовании – 2</a:t>
            </a:r>
            <a:endParaRPr lang="ru" sz="2400" baseline="30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260648"/>
            <a:ext cx="6018984" cy="288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Жилищно-коммунальное хозяйство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340768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целом по данному разделу предусмотрены расходы в объеме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(тыс. руб.):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18448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1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3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2231,1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372,8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161,8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2690336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 разделу «Жилищное хозяйство» запланированы расходы в сумме 167,0 тыс. руб. в 2021 г. 50,0 тыс. руб. в 2022 г. и  20,0 тыс.руб. в 2023 г. на техническое обслуживание квартир и ремонт и котельных.</a:t>
            </a: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0043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 разделу «Коммунальное хозяйство» запланированы расходы в сумме 100,0 тыс. руб. в 2021 г. 20,0 тыс. руб. в 2022 г. и  5,0 тыс.руб. в 2023 г. на техническое обслуживание и ремонт сетей газораспределения 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газопотребления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, учтенных в составе имущества казны района, а также расходы  на оформление права собственности объектов коммунального хозяйства.                   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 разделу «Благоустройство» запланированы расходы в сумме 1964,1 тыс. руб. в 2021 г. 302,8 тыс. руб. в 2022 г. и  136,8 тыс.руб. в 2023 г. на благоустройство территории поселения, связанные с повышением уровня внешнего состояния и санитарного содержания населённых пунктов в муниципальном образовании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Пономаревский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сельсовет.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260648"/>
            <a:ext cx="6018984" cy="288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Культура и кинематография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340768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целом по данному разделу предусмотрены расходы в объеме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(тыс. руб.):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18448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1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202</a:t>
                      </a:r>
                      <a:r>
                        <a:rPr lang="en-US" b="1" dirty="0" smtClean="0">
                          <a:latin typeface="Bookman Old Style" pitchFamily="18" charset="0"/>
                        </a:rPr>
                        <a:t>3</a:t>
                      </a:r>
                      <a:r>
                        <a:rPr lang="ru-RU" b="1" dirty="0" smtClean="0">
                          <a:latin typeface="Bookman Old Style" pitchFamily="18" charset="0"/>
                        </a:rPr>
                        <a:t> г.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11699,4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11699,4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11699,4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314096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 разделу «Культура, кинематография» запланированы расходы на предоставление межбюджетных трансфертов, согласно заключенного Соглашения, направленные на сохранение и развитие культурного потенциала и культурного наследия.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Всего запланированы расходы по данному мероприятию в сумме по 11699,4 тыс. руб. на 2021 г., 2022  и 2023 гг..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332656"/>
            <a:ext cx="7819184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Муниципальные программы в структуре расходов бюджета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Table 3"/>
          <p:cNvGraphicFramePr/>
          <p:nvPr/>
        </p:nvGraphicFramePr>
        <p:xfrm>
          <a:off x="107504" y="1196753"/>
          <a:ext cx="8928992" cy="2192513"/>
        </p:xfrm>
        <a:graphic>
          <a:graphicData uri="http://schemas.openxmlformats.org/drawingml/2006/table">
            <a:tbl>
              <a:tblPr/>
              <a:tblGrid>
                <a:gridCol w="5328592"/>
                <a:gridCol w="1296144"/>
                <a:gridCol w="1224136"/>
                <a:gridCol w="1080120"/>
              </a:tblGrid>
              <a:tr h="419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strike="noStrike" spc="-1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Наименование</a:t>
                      </a:r>
                      <a:r>
                        <a:rPr lang="en-US" sz="900" b="1" strike="noStrike" spc="-1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9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программы</a:t>
                      </a:r>
                      <a:endParaRPr lang="en-US" sz="9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(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тыс. руб.</a:t>
                      </a:r>
                      <a:r>
                        <a:rPr lang="en-US" sz="9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)</a:t>
                      </a:r>
                      <a:endParaRPr lang="en-US" sz="9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(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тыс. руб.</a:t>
                      </a:r>
                      <a:r>
                        <a:rPr lang="en-US" sz="9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)</a:t>
                      </a:r>
                      <a:endParaRPr lang="en-US" sz="9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(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тыс. руб.</a:t>
                      </a:r>
                      <a:r>
                        <a:rPr lang="en-US" sz="9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)</a:t>
                      </a:r>
                      <a:endParaRPr lang="en-US" sz="9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377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Устойчивое развитие муниципального образования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Пономаревский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Пономаревского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Оренбургской области на 2019–2024 г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28079,8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27670,7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23647,3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377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комфортной  городской среды муниципального образования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Пономаревский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0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0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0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  <a:tr h="377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err="1" smtClean="0">
                          <a:latin typeface="Bookman Old Style" pitchFamily="18" charset="0"/>
                        </a:rPr>
                        <a:t>Непрограммные</a:t>
                      </a: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мероприятия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601,0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83,0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53,0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28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Условно утвержденные расходы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0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650,0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1250,0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230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Всего расходов:</a:t>
                      </a:r>
                      <a:endParaRPr lang="en-US" sz="1100" b="0" strike="noStrike" spc="-1">
                        <a:latin typeface="Bookman Old Style" pitchFamily="18" charset="0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28680,8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28403,7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Bookman Old Style" pitchFamily="18" charset="0"/>
                        </a:rPr>
                        <a:t>24950,3</a:t>
                      </a:r>
                      <a:endParaRPr lang="en-US" sz="1100" b="0" strike="noStrike" spc="-1" dirty="0">
                        <a:latin typeface="Bookman Old Style" pitchFamily="18" charset="0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24128" y="332656"/>
            <a:ext cx="3210672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Муниципальный долг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6104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Объем бюджетных ассигнований на обслуживание муниципального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внутреннего долга в муниципальном образовании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сельсовет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района Оренбургской области не планируется. 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Муниципальный долг на 01.01.2021г. составит 0,00 рублей.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800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Муниципальный</a:t>
            </a:r>
            <a:r>
              <a:rPr lang="en-US" sz="2000" b="1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долг</a:t>
            </a:r>
            <a:endParaRPr lang="en-US" sz="2000" b="1" spc="-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-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обязательства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возникающие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из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муниципальных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заимствований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гарантий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обязательствам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третьих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лиц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другие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обязательства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в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соответствии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видами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долговых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обязательств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установленными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Бюджетным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Кодексом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РФ,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принятые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себя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муниципальным</a:t>
            </a:r>
            <a:r>
              <a:rPr lang="en-US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pc="-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образованием</a:t>
            </a:r>
            <a:r>
              <a:rPr lang="ru-RU" spc="-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en-US" spc="-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104" y="332656"/>
            <a:ext cx="3426696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Контактная информация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Администрация муниципального образования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сельсовет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района Оренбургской области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461780, Оренбургская область,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Пономаревский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район,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село Пономаревка, ул.Советская, д.30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933056"/>
            <a:ext cx="612068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  <a:hlinkClick r:id="rId4"/>
              </a:rPr>
              <a:t>Глава сельсовета: Плотников Михаил Сергеевич</a:t>
            </a:r>
          </a:p>
          <a:p>
            <a:endParaRPr lang="en-US" u="sng" dirty="0" smtClean="0">
              <a:latin typeface="Bookman Old Style" pitchFamily="18" charset="0"/>
              <a:hlinkClick r:id="rId4"/>
            </a:endParaRPr>
          </a:p>
          <a:p>
            <a:r>
              <a:rPr lang="ru-RU" u="sng" dirty="0" smtClean="0">
                <a:latin typeface="Bookman Old Style" pitchFamily="18" charset="0"/>
                <a:hlinkClick r:id="rId4"/>
              </a:rPr>
              <a:t>+7 (353) 572-11-30</a:t>
            </a:r>
          </a:p>
          <a:p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hlinkClick r:id="rId5"/>
            </a:endParaRPr>
          </a:p>
          <a:p>
            <a:r>
              <a:rPr lang="ru-RU" u="sng" dirty="0" smtClean="0">
                <a:latin typeface="Bookman Old Style" pitchFamily="18" charset="0"/>
                <a:hlinkClick r:id="rId4"/>
              </a:rPr>
              <a:t>http://пономарёвка.рф/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332656"/>
            <a:ext cx="6178296" cy="2712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Показатели развития промышленного производства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50264"/>
            <a:ext cx="8784976" cy="518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4000"/>
              </a:lnSpc>
            </a:pPr>
            <a:r>
              <a:rPr lang="ru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Индекс промышленного производства (% к уровню предыдущего года в сопоставимых ценах)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75656" y="2204864"/>
          <a:ext cx="600220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332656"/>
            <a:ext cx="5904656" cy="2712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Показатели развития сельского хозяйства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8415848" cy="518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4000"/>
              </a:lnSpc>
            </a:pPr>
            <a:r>
              <a:rPr lang="ru" sz="2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Индекс производства продукции сельского хозяйства </a:t>
            </a:r>
            <a:endParaRPr lang="ru" sz="20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indent="0" algn="ctr">
              <a:lnSpc>
                <a:spcPct val="84000"/>
              </a:lnSpc>
            </a:pPr>
            <a:r>
              <a:rPr lang="ru" sz="2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(% </a:t>
            </a:r>
            <a:r>
              <a:rPr lang="ru" sz="2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 уровню предыдущего года в сопоставимых ценах)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03648" y="2204864"/>
          <a:ext cx="636070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332656"/>
            <a:ext cx="5904656" cy="2712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Показатели развития сельского хозяйства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595360" cy="762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4000"/>
              </a:lnSpc>
            </a:pPr>
            <a:r>
              <a:rPr lang="ru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Индекс производства продукции растениеводства и животноводства</a:t>
            </a:r>
          </a:p>
          <a:p>
            <a:pPr indent="0" algn="ctr">
              <a:lnSpc>
                <a:spcPct val="84000"/>
              </a:lnSpc>
            </a:pPr>
            <a:r>
              <a:rPr lang="ru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(% к уровню предыдущего года в сопоставимых ценах)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75656" y="1988840"/>
          <a:ext cx="6552728" cy="469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8280920" cy="648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4000"/>
              </a:lnSpc>
            </a:pPr>
            <a:r>
              <a:rPr lang="ru" dirty="0">
                <a:solidFill>
                  <a:schemeClr val="tx2"/>
                </a:solidFill>
                <a:latin typeface="Bookman Old Style" pitchFamily="18" charset="0"/>
              </a:rPr>
              <a:t>Производство продукции животноводства в натуральном выражении (в тоннах)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83568" y="2060848"/>
          <a:ext cx="7560840" cy="399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87824" y="332656"/>
            <a:ext cx="5904656" cy="2712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Показатели развития сельского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8424936" cy="518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4000"/>
              </a:lnSpc>
            </a:pPr>
            <a:r>
              <a:rPr lang="ru" sz="2000" dirty="0">
                <a:solidFill>
                  <a:schemeClr val="tx2"/>
                </a:solidFill>
                <a:latin typeface="Bookman Old Style" pitchFamily="18" charset="0"/>
              </a:rPr>
              <a:t>Производство продукции растениеводства в натуральном выражении (в тоннах)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27584" y="2204864"/>
          <a:ext cx="76328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87824" y="332656"/>
            <a:ext cx="5904656" cy="2712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Показатели развития сельского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71600" y="836711"/>
            <a:ext cx="8172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332656"/>
            <a:ext cx="2562600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такое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9144000" cy="4719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7000"/>
              </a:lnSpc>
            </a:pPr>
            <a:r>
              <a:rPr lang="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«Бюджет для граждан» </a:t>
            </a: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познакомит вас с положениями основного финансового документа муниципального образования Пономаревский сельсовет Пономаревского района Оренбургской области - местного бюджета, а именно: проектом местного бюджета на 2021 год и на плановый период 2022 и 2023 годов.</a:t>
            </a:r>
          </a:p>
          <a:p>
            <a:pPr indent="0">
              <a:lnSpc>
                <a:spcPct val="157000"/>
              </a:lnSpc>
            </a:pP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</a:t>
            </a:r>
            <a:r>
              <a:rPr lang="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интересы каждого жителя Пономаревского сельсовета. Мы постарались в доступной и понятной форме для граждан, показать основные показатели местного бюджета.</a:t>
            </a:r>
          </a:p>
          <a:p>
            <a:pPr indent="0">
              <a:lnSpc>
                <a:spcPct val="137000"/>
              </a:lnSpc>
            </a:pP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В соответствии со статьей 6 Бюджетного Кодекса РФ «Местный бюджет (бюджет муниципального образования) - это форма образования и расходования денежных средств, предназначенных для обеспечения задач и функций, отнесенных к предметам ведения местного самоуправления».</a:t>
            </a:r>
          </a:p>
          <a:p>
            <a:pPr indent="0"/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Другими словами, </a:t>
            </a:r>
            <a:r>
              <a:rPr lang="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бюджет</a:t>
            </a: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- это план доходов и расходов на определенный период.</a:t>
            </a:r>
          </a:p>
          <a:p>
            <a:pPr indent="0">
              <a:lnSpc>
                <a:spcPct val="122000"/>
              </a:lnSpc>
            </a:pP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□ </a:t>
            </a:r>
            <a:r>
              <a:rPr lang="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Доходы бюджета</a:t>
            </a:r>
            <a:r>
              <a:rPr lang="ru" sz="1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- поступающие в бюджет денежные средства, за исключением средств, являющихся источниками финансирования дефицита бюджета.</a:t>
            </a:r>
            <a:endParaRPr lang="ru" sz="14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2270</Words>
  <Application>Microsoft Office PowerPoint</Application>
  <PresentationFormat>Экран (4:3)</PresentationFormat>
  <Paragraphs>406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Бюджет для граждан  по Решению № 23 от 28.12.2020г. Совета  депутатов муниципального образования Пономаревский сельсвоет «О бюджете муниципального образования Пономаревский сельсовет Пономаревского  района  Оренбургской области на 2021 год и плановый период 2022 и 2023 годы»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по Решению № 21 от 25.12.2020 Совета депутатов муниципального образования «Пономаревский район» «О бюджете муниципального образования  «Пономаревский район»  на 2021 год и плановый период 2022 – 2023 годов»</dc:title>
  <dc:creator>Admin</dc:creator>
  <cp:lastModifiedBy>ПК</cp:lastModifiedBy>
  <cp:revision>212</cp:revision>
  <dcterms:created xsi:type="dcterms:W3CDTF">2021-02-02T06:50:21Z</dcterms:created>
  <dcterms:modified xsi:type="dcterms:W3CDTF">2021-06-08T10:35:48Z</dcterms:modified>
</cp:coreProperties>
</file>